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1"/>
  </p:normalViewPr>
  <p:slideViewPr>
    <p:cSldViewPr snapToGrid="0">
      <p:cViewPr varScale="1">
        <p:scale>
          <a:sx n="103" d="100"/>
          <a:sy n="103" d="100"/>
        </p:scale>
        <p:origin x="8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8C56E7-E769-4448-A767-2331646D8C28}" type="datetimeFigureOut">
              <a:rPr lang="en-US" smtClean="0"/>
              <a:t>5/12/24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C4EB9D-C9A4-A340-A4F7-09D32165AA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306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C4EB9D-C9A4-A340-A4F7-09D32165AA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49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9C161-7DCD-832A-77FE-05866F0F66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2D61A3-2C45-10C0-A8C3-0FE9B1DA44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predict the outcomes of diabetes patients</a:t>
            </a:r>
          </a:p>
          <a:p>
            <a:endParaRPr lang="en-US" dirty="0"/>
          </a:p>
          <a:p>
            <a:r>
              <a:rPr lang="en-US" dirty="0"/>
              <a:t>By Nicholas Ponzi</a:t>
            </a:r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757C4DDE-70F6-1854-8562-775247D3BF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361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72"/>
    </mc:Choice>
    <mc:Fallback>
      <p:transition spd="slow" advTm="16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5B007-8D63-2522-8DD3-069A414F2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EA74E-0A14-4B52-BC6B-565406BD1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60045" marR="0" indent="-360045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Akturk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Mehmet. “Diabetes Dataset.”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Kaggle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5 Aug. 2020,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www.kaggle.com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/datasets/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mathchi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diabetes-data-set?resource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=download. </a:t>
            </a:r>
          </a:p>
          <a:p>
            <a:pPr marL="360045" marR="0" indent="-360045"/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Balkau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Beverley, et al. “Predicting Diabetes: Clinical, Biological, and Genetic Approaches: Data from the Epidemiological Study on the Insulin Resistance Syndrome (Desir).”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Diabetes Care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U.S. National Library of Medicine, Oct. 2008,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www.ncbi.nlm.nih.gov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pmc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/articles/PMC2551654/. </a:t>
            </a:r>
          </a:p>
          <a:p>
            <a:pPr marL="360045" marR="0" indent="-360045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“What Is Diabetes?”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Centers for Disease Control and Prevention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Centers for Disease Control and Prevention, 5 Sept. 2023,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www.cdc.gov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/diabetes/basics/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diabetes.html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</a:p>
          <a:p>
            <a:pPr marL="0" marR="0" indent="0">
              <a:buNone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10" name="Audio 9">
            <a:extLst>
              <a:ext uri="{FF2B5EF4-FFF2-40B4-BE49-F238E27FC236}">
                <a16:creationId xmlns:a16="http://schemas.microsoft.com/office/drawing/2014/main" id="{3A97DD04-E028-D6E4-10C5-D7A5C2A6C5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78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30"/>
    </mc:Choice>
    <mc:Fallback>
      <p:transition spd="slow" advTm="15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84D0E-97FD-9318-A372-0515B78AA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diabetes?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2DAF2-E184-74FE-7196-95B3ADB70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chronic condition that affects how your body regulates its blood sugar levels and how your body turns food into energy </a:t>
            </a:r>
          </a:p>
          <a:p>
            <a:r>
              <a:rPr lang="en-US" dirty="0"/>
              <a:t>Two types, Type 1 (genetic), Type 2 (developed) </a:t>
            </a:r>
          </a:p>
          <a:p>
            <a:r>
              <a:rPr lang="en-US" dirty="0"/>
              <a:t>Type 1 patients make up 5 to 10 percent of total diabetes population</a:t>
            </a:r>
          </a:p>
          <a:p>
            <a:r>
              <a:rPr lang="en-US" dirty="0"/>
              <a:t>Relatively inexpensive to test for diabetes, however, could still cost a few hundred dollars for visit plus kit, without insurance</a:t>
            </a:r>
          </a:p>
          <a:p>
            <a:endParaRPr lang="en-US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20246620-76A9-780D-4D45-B69242DDE0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126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60"/>
    </mc:Choice>
    <mc:Fallback>
      <p:transition spd="slow" advTm="67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B8FCA-4CD9-797E-4A01-2B9EEEA44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of Machine learning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42EA0-A217-92FB-0EF8-A0BE4681A1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help healthcare professionals be able to accurately identify diabetes in patients without the need for test kits and visits</a:t>
            </a:r>
          </a:p>
          <a:p>
            <a:r>
              <a:rPr lang="en-US" dirty="0"/>
              <a:t>If not possible to accurately predict, can we use model to identify patients who are more at risk than others?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46AF0A38-7918-FD4E-BFCE-DD5B6DB921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20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60"/>
    </mc:Choice>
    <mc:Fallback>
      <p:transition spd="slow" advTm="27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BF58F-D6CE-6417-BD87-A04EE4D47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Explanation of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2DCEE-6692-8396-CBCB-A7449C8C95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4"/>
            <a:ext cx="9613861" cy="1394868"/>
          </a:xfrm>
        </p:spPr>
        <p:txBody>
          <a:bodyPr>
            <a:normAutofit/>
          </a:bodyPr>
          <a:lstStyle/>
          <a:p>
            <a:r>
              <a:rPr lang="en-US" sz="2000" dirty="0"/>
              <a:t>Dataset comes from, </a:t>
            </a:r>
            <a:r>
              <a:rPr lang="en-US" sz="2000" i="1" dirty="0"/>
              <a:t>National Institute of Diabetes and Digestive and Kidney Diseases </a:t>
            </a:r>
          </a:p>
          <a:p>
            <a:r>
              <a:rPr lang="en-US" sz="2000" dirty="0"/>
              <a:t>Includes diabetes patients who are: 21 years old, female, and of Pima Indian heritage 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4A374F9-A7EE-4264-8E2E-B8A8140A22E8}"/>
              </a:ext>
            </a:extLst>
          </p:cNvPr>
          <p:cNvSpPr txBox="1"/>
          <p:nvPr/>
        </p:nvSpPr>
        <p:spPr>
          <a:xfrm>
            <a:off x="680321" y="3731742"/>
            <a:ext cx="10836176" cy="335476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dirty="0"/>
              <a:t>Variables: 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Pregnancies: Number of times pregnant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Glucose: Plasma glucose concentration 2 hours in an oral glucose tolerance test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BloodPressure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Diastolic blood pressure (mm Hg)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SkinThickness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Triceps skin fold thickness (mm)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Insulin: 2-Hour serum insulin (mu U/ml)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BMI: Body mass index (weight in kg/(height in m)^2)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DiabetesPedigreeFunction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shows the probability of diabetes based on family history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Age: Age (years)</a:t>
            </a:r>
          </a:p>
          <a:p>
            <a:pPr marL="342900" marR="0" lvl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Outcome: Class variable (0 or 1)</a:t>
            </a:r>
          </a:p>
          <a:p>
            <a:endParaRPr lang="en-US" sz="1600" dirty="0"/>
          </a:p>
        </p:txBody>
      </p:sp>
      <p:pic>
        <p:nvPicPr>
          <p:cNvPr id="6" name="Audio 5">
            <a:extLst>
              <a:ext uri="{FF2B5EF4-FFF2-40B4-BE49-F238E27FC236}">
                <a16:creationId xmlns:a16="http://schemas.microsoft.com/office/drawing/2014/main" id="{3ED047FD-EB21-CC67-E6F4-5C3E8F0A32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054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142"/>
    </mc:Choice>
    <mc:Fallback>
      <p:transition spd="slow" advTm="62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47B55-6E84-89CC-E5FB-210C976DA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80CA8D-AC30-9AB4-617C-62C304801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768 observations and 9 variables in original data</a:t>
            </a:r>
          </a:p>
          <a:p>
            <a:r>
              <a:rPr lang="en-US" dirty="0"/>
              <a:t>Check for missing values: none</a:t>
            </a:r>
          </a:p>
          <a:p>
            <a:r>
              <a:rPr lang="en-US" dirty="0"/>
              <a:t>Check for outliers: 80 outliers ~ about 10% of dataset</a:t>
            </a:r>
          </a:p>
          <a:p>
            <a:pPr lvl="1"/>
            <a:r>
              <a:rPr lang="en-US" dirty="0"/>
              <a:t>Likely Type 1 diabetes patients</a:t>
            </a:r>
          </a:p>
          <a:p>
            <a:pPr lvl="1"/>
            <a:r>
              <a:rPr lang="en-US" dirty="0"/>
              <a:t>Discard outliers</a:t>
            </a:r>
          </a:p>
          <a:p>
            <a:r>
              <a:rPr lang="en-US" dirty="0"/>
              <a:t>Cleaned dataset ~ 688 observations, 9 variables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4FBCA407-E03E-AE32-936F-28CCE96075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056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190"/>
    </mc:Choice>
    <mc:Fallback>
      <p:transition spd="slow" advTm="108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0ECCB-19A8-273E-3761-2DDE92222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 and Data Split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3D60D-4A20-8B57-0CAE-03826BC2B3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Logistic Regression (supervised learning model) </a:t>
            </a:r>
          </a:p>
          <a:p>
            <a:pPr lvl="1"/>
            <a:r>
              <a:rPr lang="en-US" dirty="0"/>
              <a:t>simple to implement and interpret the results</a:t>
            </a:r>
          </a:p>
          <a:p>
            <a:pPr lvl="1"/>
            <a:r>
              <a:rPr lang="en-US" dirty="0"/>
              <a:t>Prints a binary result of either has diabetes or does not have diabetes</a:t>
            </a:r>
          </a:p>
          <a:p>
            <a:r>
              <a:rPr lang="en-US" dirty="0"/>
              <a:t>70/30 split of data is needed</a:t>
            </a:r>
          </a:p>
          <a:p>
            <a:pPr lvl="1"/>
            <a:r>
              <a:rPr lang="en-US" dirty="0"/>
              <a:t>486 observations for the training data</a:t>
            </a:r>
          </a:p>
          <a:p>
            <a:pPr lvl="1"/>
            <a:r>
              <a:rPr lang="en-US" dirty="0"/>
              <a:t>206 observations for the testing data</a:t>
            </a:r>
          </a:p>
          <a:p>
            <a:pPr lvl="1"/>
            <a:r>
              <a:rPr lang="en-US" dirty="0"/>
              <a:t>9 variables for both sets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CA40FDCB-61BF-0612-8BA0-3304341B2D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500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36"/>
    </mc:Choice>
    <mc:Fallback>
      <p:transition spd="slow" advTm="36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29B2-31BE-8F32-F45E-30B2B21F2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Implementation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3AAB1-6DBD-3213-DD16-88C35FAA0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Accuracy: 78.15%</a:t>
            </a:r>
          </a:p>
          <a:p>
            <a:pPr lvl="1"/>
            <a:r>
              <a:rPr lang="en-US" dirty="0"/>
              <a:t>shows us the percentage of true positives and true negatives </a:t>
            </a:r>
          </a:p>
          <a:p>
            <a:r>
              <a:rPr lang="en-US" dirty="0"/>
              <a:t>Precision: 75.56%</a:t>
            </a:r>
          </a:p>
          <a:p>
            <a:pPr lvl="1"/>
            <a:r>
              <a:rPr lang="en-US" dirty="0"/>
              <a:t>accuracy when predicting a true positive </a:t>
            </a:r>
          </a:p>
          <a:p>
            <a:r>
              <a:rPr lang="en-US" dirty="0"/>
              <a:t>Recall (Sensitivity): 50%</a:t>
            </a:r>
          </a:p>
          <a:p>
            <a:pPr lvl="1"/>
            <a:r>
              <a:rPr lang="en-US" dirty="0"/>
              <a:t>Predictions of total positives as true positives</a:t>
            </a:r>
          </a:p>
          <a:p>
            <a:r>
              <a:rPr lang="en-US" dirty="0"/>
              <a:t>F1-Score: 60.18%</a:t>
            </a:r>
          </a:p>
          <a:p>
            <a:pPr lvl="1"/>
            <a:r>
              <a:rPr lang="en-US" dirty="0"/>
              <a:t>balance between Recall and Precision </a:t>
            </a: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9D35B5B1-6086-267D-EBA6-DB9C548362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884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46"/>
    </mc:Choice>
    <mc:Fallback>
      <p:transition spd="slow" advTm="50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5E50B-9181-7BA3-C4F1-4F093AF4B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the model achieve our goal?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064A22-F44F-A9ED-E0A0-F5A2FFAAE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Yes and no, given our low Recall score we cannot say that any predictions from our model should be taken as ”final say” </a:t>
            </a:r>
          </a:p>
          <a:p>
            <a:r>
              <a:rPr lang="en-US" dirty="0"/>
              <a:t>However, given our relatively high Accuracy and Precision our model gives valuable insight into patients who are highly at risk of developing the disease</a:t>
            </a:r>
          </a:p>
          <a:p>
            <a:r>
              <a:rPr lang="en-US" dirty="0"/>
              <a:t>Variables that are significant (below .05 P-value) ~ number of pregnancies, BMI, glucose levels, and Diabetes Pedigree Function </a:t>
            </a: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69848F28-59D9-067B-F4A7-9EB8B67DD5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07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318"/>
    </mc:Choice>
    <mc:Fallback>
      <p:transition spd="slow" advTm="72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36AE4-5C76-77F1-B4CE-8823C4BBE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improve our model?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D587C-383C-EA3D-9A40-40930BA0C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to a dataset that represents a larger, more diverse population</a:t>
            </a:r>
          </a:p>
          <a:p>
            <a:r>
              <a:rPr lang="en-US" dirty="0"/>
              <a:t>A dataset that does not include any Type 1 diabetes patients</a:t>
            </a:r>
          </a:p>
        </p:txBody>
      </p:sp>
      <p:pic>
        <p:nvPicPr>
          <p:cNvPr id="5" name="Audio 4">
            <a:extLst>
              <a:ext uri="{FF2B5EF4-FFF2-40B4-BE49-F238E27FC236}">
                <a16:creationId xmlns:a16="http://schemas.microsoft.com/office/drawing/2014/main" id="{ABC42C39-A9F4-3CA7-A207-4B9AE92339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558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156"/>
    </mc:Choice>
    <mc:Fallback>
      <p:transition spd="slow" advTm="131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44</TotalTime>
  <Words>655</Words>
  <Application>Microsoft Macintosh PowerPoint</Application>
  <PresentationFormat>Widescreen</PresentationFormat>
  <Paragraphs>63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Symbol</vt:lpstr>
      <vt:lpstr>Times New Roman</vt:lpstr>
      <vt:lpstr>Trebuchet MS</vt:lpstr>
      <vt:lpstr>Berlin</vt:lpstr>
      <vt:lpstr>Machine Learning</vt:lpstr>
      <vt:lpstr>What is diabetes?</vt:lpstr>
      <vt:lpstr>Goal of Machine learning model?</vt:lpstr>
      <vt:lpstr>Explanation of the Dataset</vt:lpstr>
      <vt:lpstr>Preprocessing the data</vt:lpstr>
      <vt:lpstr>Model Selection and Data Split</vt:lpstr>
      <vt:lpstr>Model Implementation and results</vt:lpstr>
      <vt:lpstr>Does the model achieve our goal? </vt:lpstr>
      <vt:lpstr>How can we improve our model?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Nicholas Ponzi</dc:creator>
  <cp:lastModifiedBy>Nicholas Ponzi</cp:lastModifiedBy>
  <cp:revision>2</cp:revision>
  <dcterms:created xsi:type="dcterms:W3CDTF">2024-05-12T13:02:19Z</dcterms:created>
  <dcterms:modified xsi:type="dcterms:W3CDTF">2024-05-12T13:46:51Z</dcterms:modified>
</cp:coreProperties>
</file>

<file path=docProps/thumbnail.jpeg>
</file>